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3"/>
  </p:notesMasterIdLst>
  <p:handoutMasterIdLst>
    <p:handoutMasterId r:id="rId34"/>
  </p:handoutMasterIdLst>
  <p:sldIdLst>
    <p:sldId id="853" r:id="rId3"/>
    <p:sldId id="852" r:id="rId4"/>
    <p:sldId id="873" r:id="rId5"/>
    <p:sldId id="856" r:id="rId6"/>
    <p:sldId id="874" r:id="rId7"/>
    <p:sldId id="875" r:id="rId8"/>
    <p:sldId id="869" r:id="rId9"/>
    <p:sldId id="870" r:id="rId10"/>
    <p:sldId id="857" r:id="rId11"/>
    <p:sldId id="859" r:id="rId12"/>
    <p:sldId id="871" r:id="rId13"/>
    <p:sldId id="882" r:id="rId14"/>
    <p:sldId id="883" r:id="rId15"/>
    <p:sldId id="884" r:id="rId16"/>
    <p:sldId id="872" r:id="rId17"/>
    <p:sldId id="878" r:id="rId18"/>
    <p:sldId id="879" r:id="rId19"/>
    <p:sldId id="880" r:id="rId20"/>
    <p:sldId id="889" r:id="rId21"/>
    <p:sldId id="890" r:id="rId22"/>
    <p:sldId id="897" r:id="rId23"/>
    <p:sldId id="894" r:id="rId24"/>
    <p:sldId id="895" r:id="rId25"/>
    <p:sldId id="885" r:id="rId26"/>
    <p:sldId id="886" r:id="rId27"/>
    <p:sldId id="887" r:id="rId28"/>
    <p:sldId id="864" r:id="rId29"/>
    <p:sldId id="898" r:id="rId30"/>
    <p:sldId id="866" r:id="rId31"/>
    <p:sldId id="867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1" autoAdjust="0"/>
    <p:restoredTop sz="88221" autoAdjust="0"/>
  </p:normalViewPr>
  <p:slideViewPr>
    <p:cSldViewPr snapToGrid="0">
      <p:cViewPr>
        <p:scale>
          <a:sx n="56" d="100"/>
          <a:sy n="56" d="100"/>
        </p:scale>
        <p:origin x="1320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7" Type="http://schemas.openxmlformats.org/officeDocument/2006/relationships/hyperlink" Target="mailto:rnachiap@a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snaray36@asu.edu" TargetMode="External"/><Relationship Id="rId5" Type="http://schemas.openxmlformats.org/officeDocument/2006/relationships/hyperlink" Target="mailto:amanjesh@asu.edu" TargetMode="External"/><Relationship Id="rId4" Type="http://schemas.openxmlformats.org/officeDocument/2006/relationships/hyperlink" Target="mailto:ksubra19@as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2" Type="http://schemas.openxmlformats.org/officeDocument/2006/relationships/hyperlink" Target="mailto:bsankar@a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nachiap@asu.edu" TargetMode="External"/><Relationship Id="rId5" Type="http://schemas.openxmlformats.org/officeDocument/2006/relationships/hyperlink" Target="mailto:snaray36@asu.edu" TargetMode="External"/><Relationship Id="rId4" Type="http://schemas.openxmlformats.org/officeDocument/2006/relationships/hyperlink" Target="mailto:amanjesh@asu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a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 to Baseline Prediction Model</a:t>
            </a:r>
          </a:p>
          <a:p>
            <a:r>
              <a:rPr lang="en-US" sz="2000" dirty="0"/>
              <a:t>Not Naïve Approach</a:t>
            </a:r>
            <a:r>
              <a:rPr lang="en-US" sz="1600" dirty="0"/>
              <a:t> – Based on Linear Regression</a:t>
            </a:r>
          </a:p>
          <a:p>
            <a:r>
              <a:rPr lang="mr-IN" sz="2000" dirty="0"/>
              <a:t>X(</a:t>
            </a:r>
            <a:r>
              <a:rPr lang="en-US" sz="2000" dirty="0"/>
              <a:t>t</a:t>
            </a:r>
            <a:r>
              <a:rPr lang="mr-IN" sz="2000" dirty="0"/>
              <a:t>) = </a:t>
            </a:r>
            <a:r>
              <a:rPr lang="en-US" sz="2000" dirty="0"/>
              <a:t>w</a:t>
            </a:r>
            <a:r>
              <a:rPr lang="mr-IN" sz="2000" dirty="0"/>
              <a:t>0 + </a:t>
            </a:r>
            <a:r>
              <a:rPr lang="en-US" sz="2000" dirty="0"/>
              <a:t>w</a:t>
            </a:r>
            <a:r>
              <a:rPr lang="mr-IN" sz="2000" dirty="0"/>
              <a:t>1*X(t-1)</a:t>
            </a:r>
            <a:endParaRPr lang="en-US" sz="2000" dirty="0"/>
          </a:p>
          <a:p>
            <a:r>
              <a:rPr lang="en-US" sz="2000" dirty="0"/>
              <a:t>This relationship between variables is called correlation </a:t>
            </a:r>
          </a:p>
          <a:p>
            <a:r>
              <a:rPr lang="en-US" sz="2000" dirty="0"/>
              <a:t>Performed a correlation check for the two variables t+1 and t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endParaRPr lang="en-US" dirty="0"/>
          </a:p>
          <a:p>
            <a:r>
              <a:rPr lang="en-US" sz="2400" dirty="0"/>
              <a:t>Modelled by </a:t>
            </a:r>
            <a:r>
              <a:rPr lang="en-US" sz="2400" dirty="0" err="1"/>
              <a:t>p,d,q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 = the number of lag observations included in the model</a:t>
            </a:r>
          </a:p>
          <a:p>
            <a:pPr lvl="1"/>
            <a:r>
              <a:rPr lang="en-US" sz="2000" dirty="0"/>
              <a:t>d = the number of times raw observations are differenced</a:t>
            </a:r>
          </a:p>
          <a:p>
            <a:pPr lvl="1"/>
            <a:r>
              <a:rPr lang="en-US" sz="2000" dirty="0"/>
              <a:t>q = the size of moving average window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It follows a recurrent neural network architecture. </a:t>
            </a:r>
          </a:p>
          <a:p>
            <a:r>
              <a:rPr lang="en-US" sz="1800" dirty="0"/>
              <a:t>Generally RNNs are good at remembering short term data</a:t>
            </a:r>
          </a:p>
          <a:p>
            <a:r>
              <a:rPr lang="en-US" sz="1800" dirty="0"/>
              <a:t>In our case, Weather is something that is repetitive (With respect to seasons). </a:t>
            </a:r>
          </a:p>
          <a:p>
            <a:r>
              <a:rPr lang="en-US" sz="1800" dirty="0"/>
              <a:t>LSTMs excel in this scenario, because it even considers the historical data that might be related to the present instant.</a:t>
            </a:r>
          </a:p>
          <a:p>
            <a:r>
              <a:rPr lang="en-US" sz="1800" dirty="0"/>
              <a:t>LSTM includes a forget gate, that throws away any information that is not needed. The rest are stored in the cell state.</a:t>
            </a:r>
          </a:p>
          <a:p>
            <a:r>
              <a:rPr lang="en-US" sz="1800" dirty="0"/>
              <a:t>We used “tanh” as our activation function.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5" y="4788607"/>
            <a:ext cx="4162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LSTM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3965690"/>
            <a:ext cx="3800234" cy="22682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98" y="1305119"/>
            <a:ext cx="3509745" cy="226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7" y="1305120"/>
            <a:ext cx="3483980" cy="225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1397" y="11227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1287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7357" y="37810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6137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STUDY: KNN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Goal: </a:t>
            </a:r>
          </a:p>
          <a:p>
            <a:pPr lvl="1"/>
            <a:r>
              <a:rPr lang="en-US" sz="2400" dirty="0"/>
              <a:t>Indirectly predict the temperature for the next instant using KNN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Approach:</a:t>
            </a:r>
          </a:p>
          <a:p>
            <a:pPr lvl="1"/>
            <a:r>
              <a:rPr lang="en-US" sz="2400" dirty="0"/>
              <a:t>Using LSTM, predict the values of all the features which influences the temperature</a:t>
            </a:r>
          </a:p>
          <a:p>
            <a:pPr lvl="1"/>
            <a:r>
              <a:rPr lang="en-US" sz="2400" dirty="0"/>
              <a:t>Run KNN over this feature vector and return the mean of the nearest neighbors’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75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Recursive Feature Elimination using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PCA, we decided on the number of features to be 11 based on the feature variances.</a:t>
            </a:r>
          </a:p>
          <a:p>
            <a:r>
              <a:rPr lang="en-US" dirty="0"/>
              <a:t>We used Logistic Regression in our Recursive Feature Elimination process.</a:t>
            </a:r>
          </a:p>
          <a:p>
            <a:r>
              <a:rPr lang="en-US" dirty="0"/>
              <a:t>Our RFE kept eliminating features until we were left with only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13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Features:</a:t>
            </a:r>
          </a:p>
          <a:p>
            <a:r>
              <a:rPr lang="en-US" sz="1400" dirty="0"/>
              <a:t>HOURLY ALTIMETER SETTING</a:t>
            </a:r>
          </a:p>
          <a:p>
            <a:r>
              <a:rPr lang="en-US" sz="1400" dirty="0"/>
              <a:t>HOURLY DEW POINT TEMPERATURE IN F</a:t>
            </a:r>
          </a:p>
          <a:p>
            <a:r>
              <a:rPr lang="en-US" sz="1400" dirty="0"/>
              <a:t>HOURLY PRESENT WEATHER TYPE </a:t>
            </a:r>
            <a:r>
              <a:rPr lang="mr-IN" sz="1400" dirty="0"/>
              <a:t>–</a:t>
            </a:r>
            <a:r>
              <a:rPr lang="en-US" sz="1400" dirty="0"/>
              <a:t> Snow, Rain etc.</a:t>
            </a:r>
          </a:p>
          <a:p>
            <a:r>
              <a:rPr lang="en-US" sz="1400" dirty="0"/>
              <a:t>HOURLY PRESSURE TENDENCY </a:t>
            </a:r>
            <a:r>
              <a:rPr lang="mr-IN" sz="1400" dirty="0"/>
              <a:t>–</a:t>
            </a:r>
            <a:r>
              <a:rPr lang="en-US" sz="1400" dirty="0"/>
              <a:t> Increase, decrease or no change in pressure over the last 3 hrs.</a:t>
            </a:r>
          </a:p>
          <a:p>
            <a:r>
              <a:rPr lang="en-US" sz="1400" dirty="0"/>
              <a:t>HOURLY RELATIVE HUMIDITY</a:t>
            </a:r>
          </a:p>
          <a:p>
            <a:r>
              <a:rPr lang="en-US" sz="1400" dirty="0"/>
              <a:t>HOURLY SEA LEVEL PRESSURE</a:t>
            </a:r>
          </a:p>
          <a:p>
            <a:r>
              <a:rPr lang="en-US" sz="1400" dirty="0"/>
              <a:t>HOURLY SKY CONDITIONS </a:t>
            </a:r>
            <a:r>
              <a:rPr lang="mr-IN" sz="1400" dirty="0"/>
              <a:t>–</a:t>
            </a:r>
            <a:r>
              <a:rPr lang="en-US" sz="1400" dirty="0"/>
              <a:t> Clear sky, few clouds, scattered clouds etc.</a:t>
            </a:r>
          </a:p>
          <a:p>
            <a:r>
              <a:rPr lang="en-US" sz="1400" dirty="0"/>
              <a:t>HOURLY STATION PRESSURE</a:t>
            </a:r>
          </a:p>
          <a:p>
            <a:r>
              <a:rPr lang="en-US" sz="1400" dirty="0"/>
              <a:t>HOURLY VISIBILITY</a:t>
            </a:r>
          </a:p>
          <a:p>
            <a:r>
              <a:rPr lang="en-US" sz="1400" dirty="0"/>
              <a:t>HOURLY WET BULB TEMPERATURE IN F</a:t>
            </a:r>
          </a:p>
          <a:p>
            <a:r>
              <a:rPr lang="en-US" sz="1400" dirty="0"/>
              <a:t>HOURLY WIND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6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51955"/>
              </p:ext>
            </p:extLst>
          </p:nvPr>
        </p:nvGraphicFramePr>
        <p:xfrm>
          <a:off x="446088" y="1324196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1.78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2.14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2.58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1.37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1.54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2.06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1.56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2.29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2.18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2.65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1.90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2.83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val="107555755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06" y="4094130"/>
            <a:ext cx="8801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 and ARIMA perform better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Predictability: Seattle &gt; Dallas &gt; Cincinnati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ARIMA with external regressors does not improve the results because the historical value of the dependent variable itself has a greater significance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Weather Right Now !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420438"/>
              </p:ext>
            </p:extLst>
          </p:nvPr>
        </p:nvGraphicFramePr>
        <p:xfrm>
          <a:off x="446088" y="1474629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Our Prediction (AR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Weather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Now (1 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Now (1 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0" dirty="0"/>
                        <a:t> 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Now (1 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0" dirty="0"/>
                        <a:t> 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35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 marL="0" indent="0">
              <a:buNone/>
            </a:pPr>
            <a:endParaRPr lang="hr-HR" sz="1600" dirty="0"/>
          </a:p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Ramanathan</a:t>
            </a:r>
            <a:r>
              <a:rPr lang="en-US" sz="1600" dirty="0"/>
              <a:t>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30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(52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992750"/>
            <a:ext cx="4702332" cy="28831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3875932"/>
            <a:ext cx="4610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Naïve Persistence Algorithm:</a:t>
            </a:r>
          </a:p>
          <a:p>
            <a:pPr lvl="1" algn="just"/>
            <a:r>
              <a:rPr lang="en-US" sz="1600" dirty="0"/>
              <a:t>This algorithm uses the value at the previous time step t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AR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LSTM</a:t>
            </a:r>
          </a:p>
          <a:p>
            <a:r>
              <a:rPr lang="en-US" sz="2400" dirty="0"/>
              <a:t>Experimental Study: K Nearest Neighbor Modeling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76123</TotalTime>
  <Words>978</Words>
  <Application>Microsoft Office PowerPoint</Application>
  <PresentationFormat>On-screen Show (4:3)</PresentationFormat>
  <Paragraphs>210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Baseline Prediction for Time Series</vt:lpstr>
      <vt:lpstr>Predictions</vt:lpstr>
      <vt:lpstr>Proposed Approaches</vt:lpstr>
      <vt:lpstr>AR Modeling</vt:lpstr>
      <vt:lpstr>Correlation Check between t-1 and t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LSTM</vt:lpstr>
      <vt:lpstr>LSTM Predictions</vt:lpstr>
      <vt:lpstr>EXPERIMENTAL STUDY: KNN </vt:lpstr>
      <vt:lpstr>Recursive Feature Elimination using LR</vt:lpstr>
      <vt:lpstr>Logistic Regression for Feature Selection</vt:lpstr>
      <vt:lpstr>KNN Prediction Seattle</vt:lpstr>
      <vt:lpstr>KNN Prediction Dallas</vt:lpstr>
      <vt:lpstr>KNN Prediction Cincinnati</vt:lpstr>
      <vt:lpstr>Results</vt:lpstr>
      <vt:lpstr>The Weather Right Now !</vt:lpstr>
      <vt:lpstr>Thank You!</vt:lpstr>
      <vt:lpstr>Team Members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Shwetha Narayanan</cp:lastModifiedBy>
  <cp:revision>3261</cp:revision>
  <cp:lastPrinted>2015-01-21T19:45:34Z</cp:lastPrinted>
  <dcterms:created xsi:type="dcterms:W3CDTF">2005-12-06T00:19:44Z</dcterms:created>
  <dcterms:modified xsi:type="dcterms:W3CDTF">2017-04-25T06:36:05Z</dcterms:modified>
</cp:coreProperties>
</file>